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Host Grotesk Medium"/>
      <p:regular r:id="rId21"/>
    </p:embeddedFont>
    <p:embeddedFont>
      <p:font typeface="Host Grotesk Medium"/>
      <p:regular r:id="rId22"/>
    </p:embeddedFont>
    <p:embeddedFont>
      <p:font typeface="Host Grotesk Medium"/>
      <p:regular r:id="rId23"/>
    </p:embeddedFont>
    <p:embeddedFont>
      <p:font typeface="Host Grotesk Medium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svg"/><Relationship Id="rId16" Type="http://schemas.openxmlformats.org/officeDocument/2006/relationships/slideLayout" Target="../slideLayouts/slideLayout4.xml"/><Relationship Id="rId1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20189"/>
            <a:ext cx="6654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Telecom Churn Prediction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6913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Members: Alexey, Deena, Lamees, Rizwan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0811"/>
            <a:ext cx="7337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Payment method and Churn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3321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8530"/>
            <a:ext cx="13042821" cy="49301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92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Contract and Churn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169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07005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02318"/>
            <a:ext cx="13042821" cy="3977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507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Churn Distribution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619488"/>
            <a:ext cx="13042821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125385"/>
            <a:ext cx="13042821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31281"/>
            <a:ext cx="11086386" cy="49666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4532352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Work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075" y="1642824"/>
            <a:ext cx="6408777" cy="5971818"/>
          </a:xfrm>
          <a:prstGeom prst="roundRect">
            <a:avLst>
              <a:gd name="adj" fmla="val 1594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0131" y="1899880"/>
            <a:ext cx="5894665" cy="40331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0131" y="6187916"/>
            <a:ext cx="361473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SHAP &amp; Feature Importance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0131" y="6677858"/>
            <a:ext cx="589466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model explainability with SHAP or feature importance visualizations.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428" y="1642824"/>
            <a:ext cx="6408896" cy="5971818"/>
          </a:xfrm>
          <a:prstGeom prst="roundRect">
            <a:avLst>
              <a:gd name="adj" fmla="val 1594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484" y="1899880"/>
            <a:ext cx="5894784" cy="40332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85484" y="6188035"/>
            <a:ext cx="514850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Extended Dataset &amp; Behavioral Features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85484" y="6677978"/>
            <a:ext cx="5894784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prediction accuracy by extending the dataset with more behavioral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20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Questions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69130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explore your questions and discuss our findings.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0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0278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Churn Prediction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71937"/>
            <a:ext cx="3558897" cy="21995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46426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Customers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93790" y="6881098"/>
            <a:ext cx="418695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a diverse dataset of telecom users.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24" y="4071937"/>
            <a:ext cx="3558897" cy="21995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1724" y="646426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Rich Data Points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5221724" y="6881098"/>
            <a:ext cx="418695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data on demographics, services, billing, and churn labels.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658" y="4071937"/>
            <a:ext cx="3558897" cy="21995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49658" y="646426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Predicting Churn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649658" y="6881098"/>
            <a:ext cx="418695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primary goal is to predict customer churn and identify key influencing factors.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3183"/>
            <a:ext cx="114983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Which Customers Are More Likely to Churn?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65590"/>
            <a:ext cx="4196358" cy="2887028"/>
          </a:xfrm>
          <a:prstGeom prst="roundRect">
            <a:avLst>
              <a:gd name="adj" fmla="val 33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2100024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287072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007281"/>
            <a:ext cx="35367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Month-to-Month Contracts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497699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 short-term commitments are more prone to switching providers.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1865590"/>
            <a:ext cx="4196358" cy="2887028"/>
          </a:xfrm>
          <a:prstGeom prst="roundRect">
            <a:avLst>
              <a:gd name="adj" fmla="val 33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96" y="2100024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287072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3007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Fiber Optic Internet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3497699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of this premium service may have higher expectations and less tolerance for issues.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1865590"/>
            <a:ext cx="4196358" cy="2887028"/>
          </a:xfrm>
          <a:prstGeom prst="roundRect">
            <a:avLst>
              <a:gd name="adj" fmla="val 33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2100024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2287072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3007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 Support Services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3497699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online security, backup, or tech support increases vulnerability to dissatisfaction.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4979432"/>
            <a:ext cx="6407944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224" y="5213866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390" y="5400913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28224" y="6121122"/>
            <a:ext cx="2892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Monthly Charges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28224" y="6611541"/>
            <a:ext cx="59390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paying more are often more sensitive to value and potential cost savings elsewhere.</a:t>
            </a:r>
            <a:endParaRPr lang="en-US" sz="1750" dirty="0"/>
          </a:p>
        </p:txBody>
      </p:sp>
      <p:sp>
        <p:nvSpPr>
          <p:cNvPr id="23" name="Shape 13"/>
          <p:cNvSpPr/>
          <p:nvPr/>
        </p:nvSpPr>
        <p:spPr>
          <a:xfrm>
            <a:off x="7428548" y="4979432"/>
            <a:ext cx="6407944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2982" y="5213866"/>
            <a:ext cx="680442" cy="680442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0148" y="5400913"/>
            <a:ext cx="306110" cy="30611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62982" y="6121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Low Tenure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62982" y="6611541"/>
            <a:ext cx="59390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customers, still evaluating the service, are at higher risk of leaving.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864" y="492562"/>
            <a:ext cx="2910840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Churn Drivers</a:t>
            </a:r>
            <a:endParaRPr lang="en-US" sz="2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864" y="1438394"/>
            <a:ext cx="4381262" cy="11430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88" y="1903928"/>
            <a:ext cx="2696528" cy="18449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188" y="3879890"/>
            <a:ext cx="1455420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Contract Type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743188" y="4131469"/>
            <a:ext cx="4148614" cy="349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Short-term contracts reduce commitment, making it easier for customers to switch providers.</a:t>
            </a:r>
            <a:endParaRPr lang="en-US" sz="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1263729"/>
            <a:ext cx="4381381" cy="1143000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774" y="1729264"/>
            <a:ext cx="2696647" cy="184499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40774" y="3705225"/>
            <a:ext cx="1455420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Tenure</a:t>
            </a:r>
            <a:endParaRPr lang="en-US" sz="1100" dirty="0"/>
          </a:p>
        </p:txBody>
      </p:sp>
      <p:sp>
        <p:nvSpPr>
          <p:cNvPr id="10" name="Text 4"/>
          <p:cNvSpPr/>
          <p:nvPr/>
        </p:nvSpPr>
        <p:spPr>
          <a:xfrm>
            <a:off x="5240774" y="3956804"/>
            <a:ext cx="4148733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customers, still evaluating the service, are at higher risk of leaving.</a:t>
            </a:r>
            <a:endParaRPr lang="en-US" sz="9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155" y="1089184"/>
            <a:ext cx="4381262" cy="114300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479" y="1554718"/>
            <a:ext cx="2696528" cy="184499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738479" y="3530679"/>
            <a:ext cx="1455420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Internet Service</a:t>
            </a:r>
            <a:endParaRPr lang="en-US" sz="1100" dirty="0"/>
          </a:p>
        </p:txBody>
      </p:sp>
      <p:sp>
        <p:nvSpPr>
          <p:cNvPr id="14" name="Text 6"/>
          <p:cNvSpPr/>
          <p:nvPr/>
        </p:nvSpPr>
        <p:spPr>
          <a:xfrm>
            <a:off x="9738479" y="3782258"/>
            <a:ext cx="4148614" cy="349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Fiber optic internet users have high expectations and low tolerance for service issues.</a:t>
            </a:r>
            <a:endParaRPr lang="en-US" sz="9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64" y="5062657"/>
            <a:ext cx="4381262" cy="1143000"/>
          </a:xfrm>
          <a:prstGeom prst="rect">
            <a:avLst/>
          </a:prstGeom>
        </p:spPr>
      </p:pic>
      <p:pic>
        <p:nvPicPr>
          <p:cNvPr id="1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88" y="5528191"/>
            <a:ext cx="2696528" cy="1844993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43188" y="7504152"/>
            <a:ext cx="1455420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Support Services</a:t>
            </a:r>
            <a:endParaRPr lang="en-US" sz="1100" dirty="0"/>
          </a:p>
        </p:txBody>
      </p:sp>
      <p:sp>
        <p:nvSpPr>
          <p:cNvPr id="18" name="Text 8"/>
          <p:cNvSpPr/>
          <p:nvPr/>
        </p:nvSpPr>
        <p:spPr>
          <a:xfrm>
            <a:off x="743188" y="7755731"/>
            <a:ext cx="4148614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online security, backup, or tech support increases dissatisfaction.</a:t>
            </a:r>
            <a:endParaRPr lang="en-US" sz="900" dirty="0"/>
          </a:p>
        </p:txBody>
      </p:sp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4450" y="4887992"/>
            <a:ext cx="4381381" cy="1143000"/>
          </a:xfrm>
          <a:prstGeom prst="rect">
            <a:avLst/>
          </a:prstGeom>
        </p:spPr>
      </p:pic>
      <p:pic>
        <p:nvPicPr>
          <p:cNvPr id="2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0774" y="5353526"/>
            <a:ext cx="2696647" cy="1844993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5240774" y="7329488"/>
            <a:ext cx="1455420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Billing Factors</a:t>
            </a:r>
            <a:endParaRPr lang="en-US" sz="1100" dirty="0"/>
          </a:p>
        </p:txBody>
      </p:sp>
      <p:sp>
        <p:nvSpPr>
          <p:cNvPr id="22" name="Text 10"/>
          <p:cNvSpPr/>
          <p:nvPr/>
        </p:nvSpPr>
        <p:spPr>
          <a:xfrm>
            <a:off x="5240774" y="7581067"/>
            <a:ext cx="4148733" cy="349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monthly charges, especially with electronic check payments, elevate churn risk.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514" y="535424"/>
            <a:ext cx="5246013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Recommendations to Reduce Churn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514" y="1563767"/>
            <a:ext cx="4338042" cy="11430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7" y="2070021"/>
            <a:ext cx="2655094" cy="181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8077" y="4028956"/>
            <a:ext cx="4084915" cy="379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attractive discounts or added value for annual contracts to boost loyalty and reduce churn.</a:t>
            </a:r>
            <a:endParaRPr lang="en-US" sz="9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119" y="1373862"/>
            <a:ext cx="4338042" cy="1143000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683" y="1880116"/>
            <a:ext cx="2655094" cy="181653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272683" y="3839051"/>
            <a:ext cx="4084915" cy="379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onboarding to quickly engage new customers and ensure early satisfaction.</a:t>
            </a:r>
            <a:endParaRPr lang="en-US" sz="9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725" y="1184077"/>
            <a:ext cx="4338042" cy="1143000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7288" y="1690330"/>
            <a:ext cx="2655094" cy="1816537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9737288" y="3649266"/>
            <a:ext cx="4084915" cy="379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Bundle online security, backup solutions, and tech support to enhance perceived value.</a:t>
            </a:r>
            <a:endParaRPr lang="en-US" sz="950" dirty="0"/>
          </a:p>
        </p:txBody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14" y="5041344"/>
            <a:ext cx="4338042" cy="1143000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77" y="5547598"/>
            <a:ext cx="2655094" cy="1816537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808077" y="7506533"/>
            <a:ext cx="4084915" cy="379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Re-evaluate high-cost service plan pricing for competitiveness and fairness.</a:t>
            </a:r>
            <a:endParaRPr lang="en-US" sz="950" dirty="0"/>
          </a:p>
        </p:txBody>
      </p:sp>
      <p:pic>
        <p:nvPicPr>
          <p:cNvPr id="1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6119" y="4851440"/>
            <a:ext cx="4338042" cy="1143000"/>
          </a:xfrm>
          <a:prstGeom prst="rect">
            <a:avLst/>
          </a:prstGeom>
        </p:spPr>
      </p:pic>
      <p:pic>
        <p:nvPicPr>
          <p:cNvPr id="1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2683" y="5357693"/>
            <a:ext cx="2655094" cy="1816537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>
            <a:off x="5272683" y="7316629"/>
            <a:ext cx="4084915" cy="379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proactively engage high-risk customers to address concerns before churn occurs.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310" y="451961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Methodology</a:t>
            </a:r>
            <a:endParaRPr lang="en-US" sz="2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1159788"/>
            <a:ext cx="6686431" cy="11430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09" y="1587103"/>
            <a:ext cx="4207312" cy="287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2109" y="4585811"/>
            <a:ext cx="1335643" cy="166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Analysis</a:t>
            </a:r>
            <a:endParaRPr lang="en-US" sz="10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540" y="999530"/>
            <a:ext cx="6686550" cy="1143000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339" y="1426845"/>
            <a:ext cx="4207312" cy="287857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475339" y="4425553"/>
            <a:ext cx="1335643" cy="166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Visualization</a:t>
            </a:r>
            <a:endParaRPr lang="en-US" sz="10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" y="5126593"/>
            <a:ext cx="6686431" cy="1143000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09" y="5553908"/>
            <a:ext cx="4207312" cy="287857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682109" y="8552617"/>
            <a:ext cx="1335643" cy="166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1050" dirty="0"/>
          </a:p>
        </p:txBody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8540" y="4966335"/>
            <a:ext cx="6686550" cy="1143000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339" y="5393650"/>
            <a:ext cx="4207312" cy="2878574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7475339" y="8392358"/>
            <a:ext cx="1335643" cy="166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48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Comparison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04367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80617"/>
            <a:ext cx="10431423" cy="49981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282815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8178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CV and Hyperparam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46158"/>
            <a:ext cx="11086386" cy="54192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282220"/>
            <a:ext cx="13042821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4532352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Balanced Experiment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075" y="1552218"/>
            <a:ext cx="1304424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075" y="2028111"/>
            <a:ext cx="10435352" cy="51056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075" y="7337703"/>
            <a:ext cx="1304424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2025-11-28T13:01:10Z</dcterms:created>
  <dcterms:modified xsi:type="dcterms:W3CDTF">2025-11-28T13:01:10Z</dcterms:modified>
</cp:coreProperties>
</file>